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7" r:id="rId4"/>
    <p:sldId id="297" r:id="rId5"/>
    <p:sldId id="258" r:id="rId6"/>
    <p:sldId id="259" r:id="rId7"/>
    <p:sldId id="260" r:id="rId8"/>
    <p:sldId id="282" r:id="rId9"/>
    <p:sldId id="283" r:id="rId10"/>
    <p:sldId id="284" r:id="rId11"/>
    <p:sldId id="261" r:id="rId12"/>
    <p:sldId id="262" r:id="rId13"/>
    <p:sldId id="263" r:id="rId14"/>
    <p:sldId id="264" r:id="rId15"/>
    <p:sldId id="265" r:id="rId16"/>
    <p:sldId id="288" r:id="rId17"/>
    <p:sldId id="266" r:id="rId18"/>
    <p:sldId id="296" r:id="rId19"/>
    <p:sldId id="267" r:id="rId20"/>
    <p:sldId id="268" r:id="rId21"/>
    <p:sldId id="285" r:id="rId22"/>
    <p:sldId id="269" r:id="rId23"/>
    <p:sldId id="295" r:id="rId24"/>
    <p:sldId id="270" r:id="rId25"/>
    <p:sldId id="271" r:id="rId26"/>
    <p:sldId id="291" r:id="rId27"/>
    <p:sldId id="272" r:id="rId28"/>
    <p:sldId id="294" r:id="rId29"/>
    <p:sldId id="273" r:id="rId30"/>
    <p:sldId id="274" r:id="rId31"/>
    <p:sldId id="289" r:id="rId32"/>
    <p:sldId id="275" r:id="rId33"/>
    <p:sldId id="293" r:id="rId34"/>
    <p:sldId id="276" r:id="rId35"/>
    <p:sldId id="277" r:id="rId36"/>
    <p:sldId id="278" r:id="rId37"/>
    <p:sldId id="279" r:id="rId38"/>
    <p:sldId id="280" r:id="rId39"/>
    <p:sldId id="290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50D3E-96BB-4BD9-8D2C-76D67F8E39B8}" v="72" dt="2021-06-25T08:03:22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0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9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85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93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15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19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05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58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2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0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68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30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38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4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29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61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9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62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85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1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1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80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13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5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9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0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3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9CACB-E82D-4392-B6DC-AD03155DCEA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7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#3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of Dispersion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4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642" y="-41091"/>
            <a:ext cx="4592715" cy="77292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4" y="731836"/>
            <a:ext cx="11647503" cy="59974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 [Mean_deviation_median] = M_D_median_grouped(L,U,F)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sum_F=sum(F);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(L+U)/2;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x=sum_F/2;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CF=cumsum(F);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j=CF(1);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(j&lt;x)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if(CF(i)&gt;x)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j=CF(i);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obt_median=i;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i=i+1;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l=L(obt_median);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Pcf=CF(obt_median-1);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f=F(obt_median);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CW=U(1)-L(1);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average=x;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median=l+((average-Pcf)/f)*CW;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m=X-median;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absolute=abs(m);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multiply_median=F.*absolute;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sum_median=sum(multiply_median);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Mean_deviation_median=sum_median/sum_F;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6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0"/>
            <a:ext cx="11109960" cy="6550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Grouped Mean Deviation(median)</a:t>
            </a:r>
            <a:endParaRPr lang="en-US" dirty="0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17B945-B954-4662-B16F-492AF43BF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0" y="655002"/>
            <a:ext cx="7238999" cy="5928678"/>
          </a:xfrm>
        </p:spPr>
      </p:pic>
    </p:spTree>
    <p:extLst>
      <p:ext uri="{BB962C8B-B14F-4D97-AF65-F5344CB8AC3E}">
        <p14:creationId xmlns:p14="http://schemas.microsoft.com/office/powerpoint/2010/main" val="313496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Co-efficient of Mean Deviation</a:t>
            </a:r>
            <a:r>
              <a:rPr lang="en-US" dirty="0"/>
              <a:t> </a:t>
            </a:r>
            <a:r>
              <a:rPr lang="en-US" sz="3600" dirty="0"/>
              <a:t>(UG)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7902" y="2094329"/>
            <a:ext cx="8132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the Co-efficient of Mean Deviation of the following data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02" y="3429000"/>
            <a:ext cx="7809653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912" y="-120990"/>
            <a:ext cx="6954175" cy="85282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(UG, Co-Mean)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474" y="1029810"/>
            <a:ext cx="11425561" cy="55662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 [Coeff_Mean_deviation_mean] = C_M_D_mean(x)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sum_x=sum(x);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n=length(x);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M=sum_x/n;   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mean=x-M;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absolute=abs(mean);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sum_mean=sum(absolute);                            Mean_deviation_mean=sum_mean/n;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Coeff_Mean_deviation_mean=Mean_deviation_mean/M;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1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68CA-42BD-4B91-AEAB-DDF62510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351" y="-23336"/>
            <a:ext cx="6945297" cy="755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(UG,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Coff_MD_Median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10EA-E8A6-45FE-A0B3-F0BD595E4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012055"/>
            <a:ext cx="11200660" cy="5619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function [Coeff_Mean_deviation_median] = C_M_D_median(x)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 = length(x);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M = median(x);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absolute = abs(M);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sum_median = sum(absolute);  Mean_deviation_median=sum_median/n;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Coeff_Mean_deviation_median = Mean_deviation_median/M;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8295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95" y="60430"/>
            <a:ext cx="1139301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(median)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91009F-671B-4049-933C-8C1BDED77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837551"/>
            <a:ext cx="7909560" cy="5925573"/>
          </a:xfrm>
        </p:spPr>
      </p:pic>
    </p:spTree>
    <p:extLst>
      <p:ext uri="{BB962C8B-B14F-4D97-AF65-F5344CB8AC3E}">
        <p14:creationId xmlns:p14="http://schemas.microsoft.com/office/powerpoint/2010/main" val="47178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35FA-BAFF-4246-85E3-0F366513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22238"/>
            <a:ext cx="11704320" cy="92932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(UG, mean)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7C67E-0152-44D0-A251-D2B0F5F37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051560"/>
            <a:ext cx="8473439" cy="5668644"/>
          </a:xfrm>
        </p:spPr>
      </p:pic>
    </p:spTree>
    <p:extLst>
      <p:ext uri="{BB962C8B-B14F-4D97-AF65-F5344CB8AC3E}">
        <p14:creationId xmlns:p14="http://schemas.microsoft.com/office/powerpoint/2010/main" val="72448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Grouped Coefficient of Mean Deviation</a:t>
            </a:r>
            <a:r>
              <a:rPr lang="en-US" dirty="0"/>
              <a:t> (median)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6258" y="1955443"/>
            <a:ext cx="9171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Coefficient of Mean Deviation about Median of the following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29" b="58871"/>
          <a:stretch/>
        </p:blipFill>
        <p:spPr>
          <a:xfrm>
            <a:off x="1722459" y="3570466"/>
            <a:ext cx="8747081" cy="13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-187844"/>
            <a:ext cx="10424160" cy="9196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Function(G, coff-median)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698" y="607548"/>
            <a:ext cx="11644604" cy="635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[Coeff_Mean_deviation_median] = C_M_D_median_grouped(L,U,F)</a:t>
            </a:r>
          </a:p>
          <a:p>
            <a:pPr>
              <a:spcBef>
                <a:spcPct val="20000"/>
              </a:spcBef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sum_F=sum(F);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(L+U)/2;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x=sum_F/2;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CF=cumsum(F);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j=CF(1);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(j&lt;x)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if(CF(i)&gt;x)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j=CF(i);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obt_median=i;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i=i+1;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                   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l=L(obt_median);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Pcf=CF(obt_median-1);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f=F(obt_median);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CW=U(1)-L(1);</a:t>
            </a:r>
          </a:p>
        </p:txBody>
      </p:sp>
    </p:spTree>
    <p:extLst>
      <p:ext uri="{BB962C8B-B14F-4D97-AF65-F5344CB8AC3E}">
        <p14:creationId xmlns:p14="http://schemas.microsoft.com/office/powerpoint/2010/main" val="158305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65EB-B2D5-444E-94DE-3391C6EDE3D6}"/>
              </a:ext>
            </a:extLst>
          </p:cNvPr>
          <p:cNvSpPr txBox="1"/>
          <p:nvPr/>
        </p:nvSpPr>
        <p:spPr>
          <a:xfrm>
            <a:off x="310718" y="479394"/>
            <a:ext cx="114877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average=x;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median=l+((average-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)/f)*CW;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m=X-median;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absolute=abs(m);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multiply_median=F.*absolute;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sum_median=sum(multiply_median);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Mean_deviation_median=sum_median/sum_F;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Coeff_Mean_deviation_median= Mean_deviation_median/median;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1217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F7DB-A39D-4971-B29B-0F56E3D3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52251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Group Members</a:t>
            </a:r>
            <a:endParaRPr lang="en-P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85377-95F8-4931-9798-A7BE4FA6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909" y="1447800"/>
            <a:ext cx="8401291" cy="48768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sto MT" panose="02040603050505030304" pitchFamily="18" charset="0"/>
              </a:rPr>
              <a:t>Ahmed Ali</a:t>
            </a:r>
            <a:r>
              <a:rPr lang="en-US" sz="3200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(B20102013)</a:t>
            </a:r>
          </a:p>
          <a:p>
            <a:r>
              <a:rPr lang="en-US" sz="3600" b="1" dirty="0" err="1">
                <a:latin typeface="Calisto MT" panose="02040603050505030304" pitchFamily="18" charset="0"/>
              </a:rPr>
              <a:t>Annas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3600" b="1" dirty="0" err="1">
                <a:latin typeface="Calisto MT" panose="02040603050505030304" pitchFamily="18" charset="0"/>
              </a:rPr>
              <a:t>Baig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(B20102078)</a:t>
            </a:r>
          </a:p>
          <a:p>
            <a:r>
              <a:rPr lang="en-US" sz="3600" b="1" dirty="0">
                <a:latin typeface="Calisto MT" panose="02040603050505030304" pitchFamily="18" charset="0"/>
              </a:rPr>
              <a:t>Muhammad </a:t>
            </a:r>
            <a:r>
              <a:rPr lang="en-US" sz="3600" b="1" dirty="0" err="1">
                <a:latin typeface="Calisto MT" panose="02040603050505030304" pitchFamily="18" charset="0"/>
              </a:rPr>
              <a:t>Amas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3600" b="1" dirty="0" err="1">
                <a:latin typeface="Calisto MT" panose="02040603050505030304" pitchFamily="18" charset="0"/>
              </a:rPr>
              <a:t>Waseem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(B20102077)</a:t>
            </a:r>
          </a:p>
          <a:p>
            <a:r>
              <a:rPr lang="en-US" sz="3600" b="1" dirty="0" err="1" smtClean="0">
                <a:latin typeface="Calisto MT" panose="02040603050505030304" pitchFamily="18" charset="0"/>
              </a:rPr>
              <a:t>Muneeb</a:t>
            </a:r>
            <a:r>
              <a:rPr lang="en-US" sz="3600" b="1" dirty="0" smtClean="0">
                <a:latin typeface="Calisto MT" panose="02040603050505030304" pitchFamily="18" charset="0"/>
              </a:rPr>
              <a:t> </a:t>
            </a:r>
            <a:r>
              <a:rPr lang="en-US" sz="3600" b="1" dirty="0" err="1">
                <a:latin typeface="Calisto MT" panose="02040603050505030304" pitchFamily="18" charset="0"/>
              </a:rPr>
              <a:t>Adil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(B20102125)</a:t>
            </a:r>
          </a:p>
          <a:p>
            <a:r>
              <a:rPr lang="en-US" sz="3600" b="1" dirty="0" err="1">
                <a:latin typeface="Calisto MT" panose="02040603050505030304" pitchFamily="18" charset="0"/>
              </a:rPr>
              <a:t>Subhan</a:t>
            </a:r>
            <a:r>
              <a:rPr lang="en-US" sz="3600" b="1" dirty="0">
                <a:latin typeface="Calisto MT" panose="02040603050505030304" pitchFamily="18" charset="0"/>
              </a:rPr>
              <a:t> Ahmed </a:t>
            </a:r>
            <a:r>
              <a:rPr lang="en-US" sz="2400" dirty="0">
                <a:latin typeface="Calisto MT" panose="02040603050505030304" pitchFamily="18" charset="0"/>
              </a:rPr>
              <a:t>(B20102148</a:t>
            </a:r>
            <a:r>
              <a:rPr lang="en-US" sz="2400" dirty="0">
                <a:latin typeface="Calisto MT" panose="02040603050505030304" pitchFamily="18" charset="0"/>
              </a:rPr>
              <a:t>)</a:t>
            </a:r>
          </a:p>
          <a:p>
            <a:r>
              <a:rPr lang="en-US" sz="3600" b="1" dirty="0" smtClean="0">
                <a:latin typeface="Calisto MT" panose="02040603050505030304" pitchFamily="18" charset="0"/>
              </a:rPr>
              <a:t>Syed </a:t>
            </a:r>
            <a:r>
              <a:rPr lang="en-US" sz="3600" b="1" dirty="0">
                <a:latin typeface="Calisto MT" panose="02040603050505030304" pitchFamily="18" charset="0"/>
              </a:rPr>
              <a:t>Zawwar Ahmed </a:t>
            </a:r>
            <a:r>
              <a:rPr lang="en-US" sz="2400" dirty="0">
                <a:latin typeface="Calisto MT" panose="02040603050505030304" pitchFamily="18" charset="0"/>
              </a:rPr>
              <a:t>(B20102173)</a:t>
            </a:r>
          </a:p>
          <a:p>
            <a:r>
              <a:rPr lang="en-US" sz="3600" b="1" dirty="0" err="1">
                <a:latin typeface="Calisto MT" panose="02040603050505030304" pitchFamily="18" charset="0"/>
              </a:rPr>
              <a:t>Tayyab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3600" b="1" dirty="0" err="1">
                <a:latin typeface="Calisto MT" panose="02040603050505030304" pitchFamily="18" charset="0"/>
              </a:rPr>
              <a:t>Ayub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(B20102178</a:t>
            </a:r>
            <a:r>
              <a:rPr lang="en-US" sz="2400" dirty="0">
                <a:latin typeface="Calisto MT" panose="02040603050505030304" pitchFamily="18" charset="0"/>
              </a:rPr>
              <a:t>)</a:t>
            </a:r>
            <a:endParaRPr lang="en-US" sz="2400" dirty="0">
              <a:latin typeface="Calisto MT" panose="02040603050505030304" pitchFamily="18" charset="0"/>
            </a:endParaRPr>
          </a:p>
          <a:p>
            <a:r>
              <a:rPr lang="en-US" sz="3600" b="1" dirty="0" err="1">
                <a:latin typeface="Calisto MT" panose="02040603050505030304" pitchFamily="18" charset="0"/>
              </a:rPr>
              <a:t>Zunain</a:t>
            </a:r>
            <a:r>
              <a:rPr lang="en-US" sz="3600" b="1" dirty="0">
                <a:latin typeface="Calisto MT" panose="02040603050505030304" pitchFamily="18" charset="0"/>
              </a:rPr>
              <a:t> Ali </a:t>
            </a:r>
            <a:r>
              <a:rPr lang="en-US" sz="3600" b="1" dirty="0" err="1">
                <a:latin typeface="Calisto MT" panose="02040603050505030304" pitchFamily="18" charset="0"/>
              </a:rPr>
              <a:t>Azam</a:t>
            </a:r>
            <a:r>
              <a:rPr lang="en-US" sz="3600" b="1" dirty="0">
                <a:latin typeface="Calisto MT" panose="0204060305050503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</a:rPr>
              <a:t>(B20102183</a:t>
            </a:r>
            <a:r>
              <a:rPr lang="en-US" sz="2400" dirty="0">
                <a:latin typeface="Calisto MT" panose="02040603050505030304" pitchFamily="18" charset="0"/>
              </a:rPr>
              <a:t>)</a:t>
            </a:r>
            <a:endParaRPr lang="en-US" sz="24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2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Grouped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 (median)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73A036-9FF0-4969-8B78-06E756946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0" y="1569720"/>
            <a:ext cx="7909560" cy="5166350"/>
          </a:xfrm>
        </p:spPr>
      </p:pic>
    </p:spTree>
    <p:extLst>
      <p:ext uri="{BB962C8B-B14F-4D97-AF65-F5344CB8AC3E}">
        <p14:creationId xmlns:p14="http://schemas.microsoft.com/office/powerpoint/2010/main" val="227032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B675-3C34-4CA9-962E-7AE75F8D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" y="137160"/>
            <a:ext cx="10561320" cy="7318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Grouped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 (mean)</a:t>
            </a:r>
            <a:endParaRPr lang="en-PK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B5703A-9E51-48B1-994E-A3C269F91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330433"/>
            <a:ext cx="7985760" cy="5527567"/>
          </a:xfrm>
        </p:spPr>
      </p:pic>
    </p:spTree>
    <p:extLst>
      <p:ext uri="{BB962C8B-B14F-4D97-AF65-F5344CB8AC3E}">
        <p14:creationId xmlns:p14="http://schemas.microsoft.com/office/powerpoint/2010/main" val="180685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Standard Deviation </a:t>
            </a:r>
            <a:r>
              <a:rPr lang="en-US" sz="3600" dirty="0"/>
              <a:t>(UG)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38" t="1527" r="27185" b="84866"/>
          <a:stretch/>
        </p:blipFill>
        <p:spPr>
          <a:xfrm>
            <a:off x="2133600" y="2677418"/>
            <a:ext cx="5029200" cy="1264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1600200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Variance and Standard 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147433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903" y="-138745"/>
            <a:ext cx="5356194" cy="87058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(UG_Variance)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" y="798990"/>
            <a:ext cx="11934548" cy="605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function [Ungrouped _Variance] = UG_Variance(x)	</a:t>
            </a:r>
            <a:r>
              <a:rPr lang="en-US" sz="2000" dirty="0"/>
              <a:t>% Variance for ungrouped data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 = length(x);						</a:t>
            </a:r>
            <a:r>
              <a:rPr lang="en-US" sz="2000" dirty="0"/>
              <a:t>% n = no. of observations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sum_x = sum(x);</a:t>
            </a:r>
          </a:p>
          <a:p>
            <a:pPr marL="0" indent="0">
              <a:buNone/>
            </a:pPr>
            <a:r>
              <a:rPr lang="en-US" sz="2400" dirty="0"/>
              <a:t>a = (sum_x/n)^2;</a:t>
            </a:r>
          </a:p>
          <a:p>
            <a:pPr marL="0" indent="0">
              <a:buNone/>
            </a:pPr>
            <a:r>
              <a:rPr lang="en-US" sz="2400" dirty="0"/>
              <a:t>xx = x.*x;</a:t>
            </a:r>
          </a:p>
          <a:p>
            <a:pPr marL="0" indent="0">
              <a:buNone/>
            </a:pPr>
            <a:r>
              <a:rPr lang="en-US" sz="2400" dirty="0"/>
              <a:t>sum_xx = sum(xx);</a:t>
            </a:r>
          </a:p>
          <a:p>
            <a:pPr marL="0" indent="0">
              <a:buNone/>
            </a:pPr>
            <a:r>
              <a:rPr lang="en-US" sz="2400" dirty="0"/>
              <a:t>b = (sum_xx/n);</a:t>
            </a:r>
          </a:p>
          <a:p>
            <a:pPr marL="0" indent="0">
              <a:buNone/>
            </a:pPr>
            <a:r>
              <a:rPr lang="en-US" sz="2400" dirty="0"/>
              <a:t>Ungrouped_Variance = b-a;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end 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6109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8CBF-2050-4E6D-B5FC-D6BA430B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105" y="-204756"/>
            <a:ext cx="5675790" cy="10392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(UG_SD)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522D-19F4-4809-80CE-86A1D67A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309" y="834501"/>
            <a:ext cx="11996691" cy="60234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function [Ungrouped_SD] = UG_SD(x)	</a:t>
            </a:r>
            <a:r>
              <a:rPr lang="en-US" sz="2600" dirty="0"/>
              <a:t>%standard deviation for ungrouped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 = length(x);					</a:t>
            </a:r>
            <a:r>
              <a:rPr lang="en-US" sz="2600" dirty="0"/>
              <a:t>% n = no. of observations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sum_x = sum(x);</a:t>
            </a:r>
          </a:p>
          <a:p>
            <a:pPr marL="0" indent="0">
              <a:buNone/>
            </a:pPr>
            <a:r>
              <a:rPr lang="en-US" dirty="0"/>
              <a:t>a = (sum_x/n)^2;</a:t>
            </a:r>
          </a:p>
          <a:p>
            <a:pPr marL="0" indent="0">
              <a:buNone/>
            </a:pPr>
            <a:r>
              <a:rPr lang="en-US" dirty="0"/>
              <a:t>xx = x.*x;</a:t>
            </a:r>
          </a:p>
          <a:p>
            <a:pPr marL="0" indent="0">
              <a:buNone/>
            </a:pPr>
            <a:r>
              <a:rPr lang="en-US" dirty="0"/>
              <a:t>sum_xx = sum(xx);</a:t>
            </a:r>
          </a:p>
          <a:p>
            <a:pPr marL="0" indent="0">
              <a:buNone/>
            </a:pPr>
            <a:r>
              <a:rPr lang="en-US" dirty="0"/>
              <a:t>b = (sum_xx/n);</a:t>
            </a:r>
          </a:p>
          <a:p>
            <a:pPr marL="0" indent="0">
              <a:buNone/>
            </a:pPr>
            <a:r>
              <a:rPr lang="en-US" dirty="0"/>
              <a:t>c = b-a;</a:t>
            </a:r>
          </a:p>
          <a:p>
            <a:pPr marL="0" indent="0">
              <a:buNone/>
            </a:pPr>
            <a:r>
              <a:rPr lang="en-US" dirty="0"/>
              <a:t>Ungrouped_SD = sqrt(c);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0705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520" y="0"/>
            <a:ext cx="8442960" cy="74644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Standard Deviation (UG)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29F618-394C-45EB-9D88-F57E319A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868680"/>
            <a:ext cx="7498080" cy="5870966"/>
          </a:xfrm>
        </p:spPr>
      </p:pic>
    </p:spTree>
    <p:extLst>
      <p:ext uri="{BB962C8B-B14F-4D97-AF65-F5344CB8AC3E}">
        <p14:creationId xmlns:p14="http://schemas.microsoft.com/office/powerpoint/2010/main" val="302960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2AB6-1A83-4239-B103-D7D50C3D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260" y="-90806"/>
            <a:ext cx="8031480" cy="822642"/>
          </a:xfrm>
        </p:spPr>
        <p:txBody>
          <a:bodyPr/>
          <a:lstStyle/>
          <a:p>
            <a:r>
              <a:rPr lang="en-US" sz="4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Variance (UG)</a:t>
            </a:r>
            <a:endParaRPr lang="en-PK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E6838C-1BD7-4407-AA7E-F04D4194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17" y="731836"/>
            <a:ext cx="7828966" cy="6126164"/>
          </a:xfrm>
        </p:spPr>
      </p:pic>
    </p:spTree>
    <p:extLst>
      <p:ext uri="{BB962C8B-B14F-4D97-AF65-F5344CB8AC3E}">
        <p14:creationId xmlns:p14="http://schemas.microsoft.com/office/powerpoint/2010/main" val="2344548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Grouped Variance and Standard Deviation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3" r="15550" b="59889"/>
          <a:stretch/>
        </p:blipFill>
        <p:spPr>
          <a:xfrm>
            <a:off x="4457700" y="3058418"/>
            <a:ext cx="3276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9812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Variance and Standard 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2310332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703" y="-97654"/>
            <a:ext cx="6270594" cy="103037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091953"/>
            <a:ext cx="11585360" cy="56018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[Grouped_SD] = G_SD(L,U,f)              % STANDARD DEVIATION for grouped data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 = sum(f);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(L+U)/2;                                                           % X=MID POINTS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fx = f.*x;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sum_fx = sum(fx);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(sum_fx/sum_f)^2;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xx=(x.*x);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fxx=xx.*f;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sum_fxx=sum(fxx);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b=(sum_fxx/sum_f);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c=b-a;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Grouped_SD=sqrt(c);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38BD-1FF0-43FD-84E0-F4463267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297" y="-178123"/>
            <a:ext cx="7445406" cy="103037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0D40-5449-4A62-B612-E40E4B3E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93" y="1123025"/>
            <a:ext cx="11683014" cy="5734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function [Grouped_Variance] = G_Variance(L,U,f)      % VARIANCE for grouped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sum_f = sum(f);</a:t>
            </a:r>
          </a:p>
          <a:p>
            <a:pPr marL="0" indent="0">
              <a:buNone/>
            </a:pPr>
            <a:r>
              <a:rPr lang="en-US" dirty="0"/>
              <a:t>x = (L+U)/2;                                                                        % X = MID POINTS</a:t>
            </a:r>
          </a:p>
          <a:p>
            <a:pPr marL="0" indent="0">
              <a:buNone/>
            </a:pPr>
            <a:r>
              <a:rPr lang="en-US" dirty="0"/>
              <a:t>fx = f.*x;</a:t>
            </a:r>
          </a:p>
          <a:p>
            <a:pPr marL="0" indent="0">
              <a:buNone/>
            </a:pPr>
            <a:r>
              <a:rPr lang="en-US" dirty="0"/>
              <a:t>sum_fx = sum(fx);</a:t>
            </a:r>
          </a:p>
          <a:p>
            <a:pPr marL="0" indent="0">
              <a:buNone/>
            </a:pPr>
            <a:r>
              <a:rPr lang="en-US" dirty="0"/>
              <a:t>a = (sum_fx/sum_f)^2;</a:t>
            </a:r>
          </a:p>
          <a:p>
            <a:pPr marL="0" indent="0">
              <a:buNone/>
            </a:pPr>
            <a:r>
              <a:rPr lang="en-US" dirty="0"/>
              <a:t>xx = (x.*x);</a:t>
            </a:r>
          </a:p>
          <a:p>
            <a:pPr marL="0" indent="0">
              <a:buNone/>
            </a:pPr>
            <a:r>
              <a:rPr lang="en-US" dirty="0"/>
              <a:t>fxx = xx.*f;</a:t>
            </a:r>
          </a:p>
          <a:p>
            <a:pPr marL="0" indent="0">
              <a:buNone/>
            </a:pPr>
            <a:r>
              <a:rPr lang="en-US" dirty="0"/>
              <a:t>sum_fxx = sum(fxx);</a:t>
            </a:r>
          </a:p>
          <a:p>
            <a:pPr marL="0" indent="0">
              <a:buNone/>
            </a:pPr>
            <a:r>
              <a:rPr lang="en-US" dirty="0"/>
              <a:t>b = (sum_fxx/sum_f);</a:t>
            </a:r>
          </a:p>
          <a:p>
            <a:pPr marL="0" indent="0">
              <a:buNone/>
            </a:pPr>
            <a:r>
              <a:rPr lang="en-US" dirty="0"/>
              <a:t>Grouped_Variance = b-a;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3770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443" y="170271"/>
            <a:ext cx="5141844" cy="1143000"/>
          </a:xfrm>
        </p:spPr>
        <p:txBody>
          <a:bodyPr/>
          <a:lstStyle/>
          <a:p>
            <a:r>
              <a:rPr lang="en-US" u="sng" dirty="0"/>
              <a:t>Mean Deviation</a:t>
            </a:r>
            <a:r>
              <a:rPr lang="en-US" dirty="0"/>
              <a:t> (UG)</a:t>
            </a:r>
            <a:endParaRPr lang="en-US" sz="4000" dirty="0">
              <a:cs typeface="Calibri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049"/>
          <a:stretch/>
        </p:blipFill>
        <p:spPr>
          <a:xfrm>
            <a:off x="2247900" y="3327506"/>
            <a:ext cx="7810500" cy="83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7900" y="1826496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Mean Deviation about “mean”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67922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Grouped Variance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9291F-F036-432D-ACEB-9724C8A31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4" y="640078"/>
            <a:ext cx="7522606" cy="6035041"/>
          </a:xfrm>
        </p:spPr>
      </p:pic>
    </p:spTree>
    <p:extLst>
      <p:ext uri="{BB962C8B-B14F-4D97-AF65-F5344CB8AC3E}">
        <p14:creationId xmlns:p14="http://schemas.microsoft.com/office/powerpoint/2010/main" val="3098665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BD06-0504-49CA-BEF7-58AF863C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-29845"/>
            <a:ext cx="10728960" cy="7616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Grouped Standard deviation</a:t>
            </a:r>
            <a:endParaRPr lang="en-PK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C271C4-C9FC-4188-8499-57F546CD3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731837"/>
            <a:ext cx="6888479" cy="5890351"/>
          </a:xfrm>
        </p:spPr>
      </p:pic>
    </p:spTree>
    <p:extLst>
      <p:ext uri="{BB962C8B-B14F-4D97-AF65-F5344CB8AC3E}">
        <p14:creationId xmlns:p14="http://schemas.microsoft.com/office/powerpoint/2010/main" val="1412544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Co-efficient of Variation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4027" y="1828800"/>
            <a:ext cx="74343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the Co-efficient of Variation of the following data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557" y="2906019"/>
            <a:ext cx="502963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40" y="0"/>
            <a:ext cx="8961120" cy="6092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Ungrouped Function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coff_V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282"/>
            <a:ext cx="11978640" cy="624871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function[Coefficient_of_Variation_for_Ungrouped_Data] = CV_UG(x)        	                      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COEFFICIENT OF VARIATION FOR UNGROUPED DATA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length(x);                 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n=NUMBER OF OBSERVATIONS 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sum_x = sum(x);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(sum_x/n);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k^2;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 = x.*x;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sum_xx = sum(xx);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= (sum_xx/n);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sqrt(b-a);</a:t>
            </a: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Coefficient_of_Variation_for_Ungrouped_Data = (c/k)*100;</a:t>
            </a:r>
          </a:p>
          <a:p>
            <a:pPr marL="0" indent="0">
              <a:buNone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39450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2264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Co-efficient of Variation (UG)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F9C751-28E6-4FF3-AF7F-99EA3A351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822642"/>
            <a:ext cx="7406640" cy="5867401"/>
          </a:xfrm>
        </p:spPr>
      </p:pic>
    </p:spTree>
    <p:extLst>
      <p:ext uri="{BB962C8B-B14F-4D97-AF65-F5344CB8AC3E}">
        <p14:creationId xmlns:p14="http://schemas.microsoft.com/office/powerpoint/2010/main" val="162203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Grouped Coefficient of Variance and Standard Deviation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Coefficient of Variance and Standard Deviation of the following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55"/>
          <a:stretch/>
        </p:blipFill>
        <p:spPr>
          <a:xfrm>
            <a:off x="2133600" y="3029754"/>
            <a:ext cx="7061915" cy="15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7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4625" y="-129868"/>
            <a:ext cx="7202750" cy="861704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Grouped Function 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5" y="816746"/>
            <a:ext cx="11816178" cy="59480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 Coefficient_of_variation_of_Team_A , Coefficient_of_variation_of_Team_B ]=CV_G(x,f1,f2)                                             % COEFFICIENT OF VARIATION FOR GROUPED DATA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sum_f1=sum(f1);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sum_f2=sum(f2);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f1x=f1.*x;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f2x=f2.*x;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sum_f1x=sum(f1x);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sum_f2x=sum(f2x);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a1=(sum_f1x/sum_f1);           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a2=(sum_f2x/sum_f2);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k1=a1^2;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k2=a2^2;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x1x1=(x.*x).*f1;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x2x2=(x.*x).*f2;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sum_f1x=sum(x1x1);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sum_f2x=sum(x2x2);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b1=(sum_f1x/sum_f1);</a:t>
            </a:r>
          </a:p>
        </p:txBody>
      </p:sp>
    </p:spTree>
    <p:extLst>
      <p:ext uri="{BB962C8B-B14F-4D97-AF65-F5344CB8AC3E}">
        <p14:creationId xmlns:p14="http://schemas.microsoft.com/office/powerpoint/2010/main" val="780638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0229-92D5-494C-BF0B-138094A21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754602"/>
            <a:ext cx="11709646" cy="597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 = (sum_f2x/sum_f2);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c1=sqrt(b1-k1);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 = sqrt(b2-k2);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C.V_1 = (c1)/a1*100;                                         % COEFFICIENT OF VARIATION OF TEAM A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Coefficient_of_variation_of_Team_A = C.V_1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C.V_2 = (c2)/a2*100;                                         % COEFFICIENT OF VARIATION OF TEAM B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Coefficient_of_variation_of_Team_B = C.V_2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if(C.V_1&lt;C.V_2)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disp("TEAM A IS MORE CONSISTENT IN ITS PERFORMANCE")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disp("TEAM B IS MORE CONSISTENT IN ITS PERFORMANCE")</a:t>
            </a: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pPr marL="0" indent="0">
              <a:buNone/>
            </a:pPr>
            <a:endParaRPr lang="en-US" sz="21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2100" dirty="0"/>
          </a:p>
          <a:p>
            <a:pPr marL="0" indent="0">
              <a:buNone/>
            </a:pPr>
            <a:endParaRPr lang="en-PK" sz="2100" dirty="0"/>
          </a:p>
        </p:txBody>
      </p:sp>
    </p:spTree>
    <p:extLst>
      <p:ext uri="{BB962C8B-B14F-4D97-AF65-F5344CB8AC3E}">
        <p14:creationId xmlns:p14="http://schemas.microsoft.com/office/powerpoint/2010/main" val="1065770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11125200" cy="62452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Output of Grouped Co-efficient of Variation &amp; SD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F9626F-1D87-400C-A198-E1CB345D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826054"/>
            <a:ext cx="8564880" cy="5891376"/>
          </a:xfrm>
        </p:spPr>
      </p:pic>
    </p:spTree>
    <p:extLst>
      <p:ext uri="{BB962C8B-B14F-4D97-AF65-F5344CB8AC3E}">
        <p14:creationId xmlns:p14="http://schemas.microsoft.com/office/powerpoint/2010/main" val="125849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963" y="1216241"/>
            <a:ext cx="11540971" cy="52733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 [Coeff_Mean_deviation_mean] = C_M_D_mean(x)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sum_x=sum(x);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n=length(x);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M=sum_x/n;   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mean=x-M;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absolute=abs(mean);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sum_mean=sum(absolute);                            Mean_deviation_mean=sum_mean/n;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1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79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Mean Deviation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D48F4A-B703-4485-A80B-8101B9F3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46" y="1236843"/>
            <a:ext cx="7420334" cy="5567712"/>
          </a:xfrm>
        </p:spPr>
      </p:pic>
    </p:spTree>
    <p:extLst>
      <p:ext uri="{BB962C8B-B14F-4D97-AF65-F5344CB8AC3E}">
        <p14:creationId xmlns:p14="http://schemas.microsoft.com/office/powerpoint/2010/main" val="22303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693" y="194738"/>
            <a:ext cx="9244613" cy="1142999"/>
          </a:xfrm>
        </p:spPr>
        <p:txBody>
          <a:bodyPr/>
          <a:lstStyle/>
          <a:p>
            <a:r>
              <a:rPr lang="en-US" u="sng" dirty="0"/>
              <a:t>Coff-Mean Deviation(UG)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049"/>
          <a:stretch/>
        </p:blipFill>
        <p:spPr>
          <a:xfrm>
            <a:off x="2256778" y="3009899"/>
            <a:ext cx="7810500" cy="83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778" y="1635209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Mean Deviation about “median”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42388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3615" y="-169246"/>
            <a:ext cx="5604769" cy="10303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40" y="952129"/>
            <a:ext cx="11390049" cy="53776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[Coeff_Mean_deviation_median] = C_M_D_median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length(x);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median(x);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= abs(M);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sum_median = sum(absolute);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Mean_deviation_median = sum_median/n;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Coeff_Mean_deviation_median = Mean_deviation_median/M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</a:p>
        </p:txBody>
      </p:sp>
    </p:spTree>
    <p:extLst>
      <p:ext uri="{BB962C8B-B14F-4D97-AF65-F5344CB8AC3E}">
        <p14:creationId xmlns:p14="http://schemas.microsoft.com/office/powerpoint/2010/main" val="21911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186" y="-23336"/>
            <a:ext cx="9564210" cy="7551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Coff-Mean Deviation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median</a:t>
            </a:r>
            <a:endParaRPr lang="en-US" sz="3200" dirty="0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E91BBD-C06A-4ADA-98EB-8E3DAD33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51" y="747392"/>
            <a:ext cx="7879079" cy="5921209"/>
          </a:xfrm>
        </p:spPr>
      </p:pic>
    </p:spTree>
    <p:extLst>
      <p:ext uri="{BB962C8B-B14F-4D97-AF65-F5344CB8AC3E}">
        <p14:creationId xmlns:p14="http://schemas.microsoft.com/office/powerpoint/2010/main" val="294469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972800" cy="1143000"/>
          </a:xfrm>
        </p:spPr>
        <p:txBody>
          <a:bodyPr/>
          <a:lstStyle/>
          <a:p>
            <a:r>
              <a:rPr lang="en-US" u="sng" dirty="0"/>
              <a:t>Grouped Mean Deviation</a:t>
            </a:r>
            <a:r>
              <a:rPr lang="en-US" dirty="0"/>
              <a:t> </a:t>
            </a:r>
            <a:r>
              <a:rPr lang="en-US" sz="4000" dirty="0"/>
              <a:t>(median)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7" t="1808" r="1852" b="58333"/>
          <a:stretch/>
        </p:blipFill>
        <p:spPr>
          <a:xfrm>
            <a:off x="2133600" y="3345561"/>
            <a:ext cx="7924800" cy="957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2324471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Mean 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39789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893</Words>
  <Application>Microsoft Office PowerPoint</Application>
  <PresentationFormat>Widescreen</PresentationFormat>
  <Paragraphs>249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Calisto MT</vt:lpstr>
      <vt:lpstr>Times New Roman</vt:lpstr>
      <vt:lpstr>Office Theme</vt:lpstr>
      <vt:lpstr>1_Office Theme</vt:lpstr>
      <vt:lpstr>2_Office Theme</vt:lpstr>
      <vt:lpstr>ASSIGNMENT #3</vt:lpstr>
      <vt:lpstr>Group Members</vt:lpstr>
      <vt:lpstr>Mean Deviation (UG)</vt:lpstr>
      <vt:lpstr>Function</vt:lpstr>
      <vt:lpstr>Output of Mean Deviation</vt:lpstr>
      <vt:lpstr>Coff-Mean Deviation(UG)</vt:lpstr>
      <vt:lpstr>Function ()</vt:lpstr>
      <vt:lpstr>Output of Coff-Mean Deviation about median</vt:lpstr>
      <vt:lpstr>Grouped Mean Deviation (median)</vt:lpstr>
      <vt:lpstr>Grouped Function</vt:lpstr>
      <vt:lpstr>Output of Grouped Mean Deviation(median)</vt:lpstr>
      <vt:lpstr>Co-efficient of Mean Deviation (UG)</vt:lpstr>
      <vt:lpstr>Function (UG, Co-Mean)</vt:lpstr>
      <vt:lpstr>Function (UG, Coff_MD_Median)</vt:lpstr>
      <vt:lpstr>Output of Co-efficient of Mean Deviation (median)</vt:lpstr>
      <vt:lpstr>Output of Co-efficient of Mean Deviation (UG, mean)</vt:lpstr>
      <vt:lpstr>Grouped Coefficient of Mean Deviation (median)</vt:lpstr>
      <vt:lpstr>Grouped Function(G, coff-median)</vt:lpstr>
      <vt:lpstr>PowerPoint Presentation</vt:lpstr>
      <vt:lpstr>Output of Grouped Co-efficient of Mean Deviation (median)</vt:lpstr>
      <vt:lpstr>Output of Grouped Co-efficient of Mean Deviation (mean)</vt:lpstr>
      <vt:lpstr>Variance and Standard Deviation (UG)</vt:lpstr>
      <vt:lpstr>Function (UG_Variance)</vt:lpstr>
      <vt:lpstr>Function (UG_SD)</vt:lpstr>
      <vt:lpstr>Output of Standard Deviation (UG)</vt:lpstr>
      <vt:lpstr>Output of Variance (UG)</vt:lpstr>
      <vt:lpstr>Grouped Variance and Standard Deviation</vt:lpstr>
      <vt:lpstr>Grouped Function (SD)</vt:lpstr>
      <vt:lpstr>Grouped Function (V)</vt:lpstr>
      <vt:lpstr>Output of Grouped Variance</vt:lpstr>
      <vt:lpstr>Output of Grouped Standard deviation</vt:lpstr>
      <vt:lpstr>Co-efficient of Variation</vt:lpstr>
      <vt:lpstr>Ungrouped Function coff_V</vt:lpstr>
      <vt:lpstr>Output of Co-efficient of Variation (UG)</vt:lpstr>
      <vt:lpstr>Grouped Coefficient of Variance and Standard Deviation</vt:lpstr>
      <vt:lpstr>Grouped Function </vt:lpstr>
      <vt:lpstr>PowerPoint Presentation</vt:lpstr>
      <vt:lpstr>Output of Grouped Co-efficient of Variation &amp; 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#3</dc:title>
  <dc:creator>Haris Khan</dc:creator>
  <cp:lastModifiedBy>ESHOP</cp:lastModifiedBy>
  <cp:revision>82</cp:revision>
  <dcterms:created xsi:type="dcterms:W3CDTF">2021-06-08T08:30:25Z</dcterms:created>
  <dcterms:modified xsi:type="dcterms:W3CDTF">2021-06-25T21:48:34Z</dcterms:modified>
</cp:coreProperties>
</file>